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63" r:id="rId3"/>
    <p:sldId id="275" r:id="rId4"/>
    <p:sldId id="276" r:id="rId5"/>
    <p:sldId id="262" r:id="rId6"/>
    <p:sldId id="257" r:id="rId7"/>
    <p:sldId id="259" r:id="rId8"/>
    <p:sldId id="273" r:id="rId9"/>
    <p:sldId id="278" r:id="rId10"/>
    <p:sldId id="265" r:id="rId11"/>
    <p:sldId id="266" r:id="rId12"/>
    <p:sldId id="268" r:id="rId13"/>
    <p:sldId id="279" r:id="rId14"/>
    <p:sldId id="281" r:id="rId15"/>
    <p:sldId id="280" r:id="rId16"/>
    <p:sldId id="282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556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369"/>
    <p:restoredTop sz="89540"/>
  </p:normalViewPr>
  <p:slideViewPr>
    <p:cSldViewPr snapToGrid="0">
      <p:cViewPr>
        <p:scale>
          <a:sx n="92" d="100"/>
          <a:sy n="92" d="100"/>
        </p:scale>
        <p:origin x="936" y="2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1C3326-BB14-A94E-822C-45D79E0B7BB4}" type="datetimeFigureOut">
              <a:rPr lang="en-US" smtClean="0"/>
              <a:t>3/31/24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9CAD6E-BA5F-B64F-BFB1-977B3F47FD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0589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9CAD6E-BA5F-B64F-BFB1-977B3F47FD6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7903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9CAD6E-BA5F-B64F-BFB1-977B3F47FD6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4785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9CAD6E-BA5F-B64F-BFB1-977B3F47FD6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2726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9CAD6E-BA5F-B64F-BFB1-977B3F47FD6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3073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9CAD6E-BA5F-B64F-BFB1-977B3F47FD6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549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698874-191B-7943-9942-34813FACDC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275F53-62B6-C1A4-A3F8-C03506DAD0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B16DAC-1D63-9E60-0B84-E372935F17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9F1E6-8964-3E4F-AA47-0060AF338A0B}" type="datetimeFigureOut">
              <a:rPr lang="en-US" smtClean="0"/>
              <a:t>3/31/24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EFC609-2B36-273B-4AEB-08F8394DEA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CF7819-785E-FEC5-D619-8996B4C801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32EC3-013F-A94B-BCDE-511031D71D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7950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7F6C71-0CE6-9DBF-6609-BE9D58C9C2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5C577EC-6E8B-BCC6-0A5D-ADABFC7629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6ACB7B-0C32-99F0-1326-CDE0E3ED90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9F1E6-8964-3E4F-AA47-0060AF338A0B}" type="datetimeFigureOut">
              <a:rPr lang="en-US" smtClean="0"/>
              <a:t>3/31/24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D5DB57-DF33-6604-5727-D09290167C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454715-0F15-FEE2-5B8F-A322D32939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32EC3-013F-A94B-BCDE-511031D71D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2312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1E69A52-4CB2-0F2B-AF45-B3375084308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4F94D05-D0F7-EA65-BB71-3014476C6E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D14DBB-6EAC-FF88-380F-73D5CC6854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9F1E6-8964-3E4F-AA47-0060AF338A0B}" type="datetimeFigureOut">
              <a:rPr lang="en-US" smtClean="0"/>
              <a:t>3/31/24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7F697D-A995-9B60-1A63-38BF7F2F3A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EECBBF-C3EB-9E68-0CB9-C4FE516920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32EC3-013F-A94B-BCDE-511031D71D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5349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50C73F-3C31-1505-92B9-60B3ED6FF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F3F18F-4FE9-F27B-C6A3-946FDC08FB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F08D55-3CF1-432A-C0F7-0CC0406B3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9F1E6-8964-3E4F-AA47-0060AF338A0B}" type="datetimeFigureOut">
              <a:rPr lang="en-US" smtClean="0"/>
              <a:t>3/31/24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ED73DE-6394-ACC2-37D0-632CCA53A7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D7B02B-4F2B-4185-22CC-0621D0D25E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32EC3-013F-A94B-BCDE-511031D71D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473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896ED3-27F0-6202-FCD2-9547441907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86835B-3681-53F3-2CCF-E4AB960173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33C2ED-B59F-D4A4-FC56-16E43EFCAB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9F1E6-8964-3E4F-AA47-0060AF338A0B}" type="datetimeFigureOut">
              <a:rPr lang="en-US" smtClean="0"/>
              <a:t>3/31/24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834E37-4C22-4C59-E03D-CB557C8769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8C00F5-E347-19EC-50D5-5915AC919F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32EC3-013F-A94B-BCDE-511031D71D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9492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DAAC0-58A3-9169-BFEA-19D19724D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41F1DD-DE05-FC07-3947-3C5ADC583D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56CA78-1E3E-6817-E8E7-9FABD69583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19124B-09EA-4754-9FDA-7882CB5E85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9F1E6-8964-3E4F-AA47-0060AF338A0B}" type="datetimeFigureOut">
              <a:rPr lang="en-US" smtClean="0"/>
              <a:t>3/31/24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DDF1BE-EEDF-B625-7835-8AAA00D9AD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61B8C2-4A7F-45E3-7A5E-35962453A8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32EC3-013F-A94B-BCDE-511031D71D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5816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1CA9C6-8499-2938-1136-5CDB434087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5A2F8E-9D8A-177F-C8F5-259CB3D929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E3EA84-ABB2-BAD9-0DF0-D53986A981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D00495-3484-58BE-5DC9-577ABE1105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DA85E63-6FD7-289B-D422-7CD565D22FA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32EC387-134C-30BF-5019-F77978DFDE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9F1E6-8964-3E4F-AA47-0060AF338A0B}" type="datetimeFigureOut">
              <a:rPr lang="en-US" smtClean="0"/>
              <a:t>3/31/24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6EE6BAA-001E-E115-22AF-C395FFB2D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394EFC-0A12-0893-9753-8E57597B02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32EC3-013F-A94B-BCDE-511031D71D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5545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A46406-6295-1A7A-369C-E4C9DA6CD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7A138EA-17C1-FEA3-1E9B-786ABB6974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9F1E6-8964-3E4F-AA47-0060AF338A0B}" type="datetimeFigureOut">
              <a:rPr lang="en-US" smtClean="0"/>
              <a:t>3/31/24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31C869-C46F-4EE9-C9F1-2DB58FC255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B9F78C-A8DC-90E8-C297-87C80071A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32EC3-013F-A94B-BCDE-511031D71D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4709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DC7CCDF-683C-9A41-2AF5-70DBFBAF5A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9F1E6-8964-3E4F-AA47-0060AF338A0B}" type="datetimeFigureOut">
              <a:rPr lang="en-US" smtClean="0"/>
              <a:t>3/31/24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A6901E2-0598-66D0-B695-AE7949ED90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61F470-29F6-D670-C9E5-0B62F4688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32EC3-013F-A94B-BCDE-511031D71D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2502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C1C57-D41B-5B1F-FC15-F03DBC8889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980E3D-CFC8-CBBB-EB57-A77E639EA8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923FBF-9D4F-7A7F-D7B5-BB7043942F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3BE08F-A765-D4A8-FB43-CCA4F678A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9F1E6-8964-3E4F-AA47-0060AF338A0B}" type="datetimeFigureOut">
              <a:rPr lang="en-US" smtClean="0"/>
              <a:t>3/31/24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AA511D-E393-F41B-38B3-004B01783D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0B028E-B107-543C-2820-E39FC71AFF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32EC3-013F-A94B-BCDE-511031D71D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7849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BAB4D5-7072-F02B-8DB7-2E790F75CF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58DE5C7-1309-2E20-6522-9F109624D56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7B12A1-E80B-A732-CC50-8416CD800B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8AD38A-A701-21E4-597C-8881192AD5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9F1E6-8964-3E4F-AA47-0060AF338A0B}" type="datetimeFigureOut">
              <a:rPr lang="en-US" smtClean="0"/>
              <a:t>3/31/24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E5B845-D7FF-6C5B-0F95-AC064ADEC9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1E090C-6607-0BE2-0E82-E19AA2B21E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32EC3-013F-A94B-BCDE-511031D71D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9622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B4BD415-2AC6-C4B5-2DDF-9F133F7E9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FF6C51-4D9B-14AE-8504-F12023C8EA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A8E148-EE6C-2E10-5853-BFBD8E2EBD9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69F1E6-8964-3E4F-AA47-0060AF338A0B}" type="datetimeFigureOut">
              <a:rPr lang="en-US" smtClean="0"/>
              <a:t>3/31/24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8AA2CD-4851-E5D2-9657-B9DA5122CE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A0043A-1234-EAEB-3671-2BE0EBA6B0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C32EC3-013F-A94B-BCDE-511031D71D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8120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enthought.com/mayavi/mayavi/auto/examples.html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enthought.com/mayavi/mayavi/installation.html" TargetMode="External"/><Relationship Id="rId2" Type="http://schemas.openxmlformats.org/officeDocument/2006/relationships/hyperlink" Target="https://github.com/LCHead/mayavi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F55138-C125-3D1B-2F1B-6FD18ED559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536824"/>
            <a:ext cx="9144000" cy="184379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Introduction to Mayavi:</a:t>
            </a:r>
            <a:br>
              <a:rPr lang="en-US" b="1" dirty="0">
                <a:solidFill>
                  <a:srgbClr val="002060"/>
                </a:solidFill>
              </a:rPr>
            </a:br>
            <a:r>
              <a:rPr lang="en-US" b="1" dirty="0">
                <a:solidFill>
                  <a:srgbClr val="002060"/>
                </a:solidFill>
              </a:rPr>
              <a:t>3D scientific visualisation</a:t>
            </a:r>
          </a:p>
        </p:txBody>
      </p:sp>
      <p:pic>
        <p:nvPicPr>
          <p:cNvPr id="5" name="Picture 2" descr="Example gallery — mayavi 4.8.1 documentation">
            <a:extLst>
              <a:ext uri="{FF2B5EF4-FFF2-40B4-BE49-F238E27FC236}">
                <a16:creationId xmlns:a16="http://schemas.microsoft.com/office/drawing/2014/main" id="{46282C5B-3489-F64E-451C-31814AD4AA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6445" y="2813646"/>
            <a:ext cx="3795029" cy="3017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F0F215C-CD6B-BCFE-8D46-2520D15786E6}"/>
              </a:ext>
            </a:extLst>
          </p:cNvPr>
          <p:cNvSpPr txBox="1"/>
          <p:nvPr/>
        </p:nvSpPr>
        <p:spPr>
          <a:xfrm>
            <a:off x="5196919" y="6199808"/>
            <a:ext cx="18302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chemeClr val="accent1">
                    <a:lumMod val="50000"/>
                  </a:schemeClr>
                </a:solidFill>
              </a:rPr>
              <a:t>1</a:t>
            </a:r>
            <a:r>
              <a:rPr lang="en-US" sz="2400" i="1" baseline="30000" dirty="0">
                <a:solidFill>
                  <a:schemeClr val="accent1">
                    <a:lumMod val="50000"/>
                  </a:schemeClr>
                </a:solidFill>
              </a:rPr>
              <a:t>st</a:t>
            </a:r>
            <a:r>
              <a:rPr lang="en-US" sz="2400" i="1" dirty="0">
                <a:solidFill>
                  <a:schemeClr val="accent1">
                    <a:lumMod val="50000"/>
                  </a:schemeClr>
                </a:solidFill>
              </a:rPr>
              <a:t> April 2024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74F356-5AFD-47D8-17B3-EB22EF3CA346}"/>
              </a:ext>
            </a:extLst>
          </p:cNvPr>
          <p:cNvSpPr txBox="1"/>
          <p:nvPr/>
        </p:nvSpPr>
        <p:spPr>
          <a:xfrm>
            <a:off x="5069305" y="2276224"/>
            <a:ext cx="205338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i="1" dirty="0">
                <a:solidFill>
                  <a:schemeClr val="accent1">
                    <a:lumMod val="50000"/>
                  </a:schemeClr>
                </a:solidFill>
              </a:rPr>
              <a:t>Louise Head</a:t>
            </a:r>
          </a:p>
        </p:txBody>
      </p:sp>
    </p:spTree>
    <p:extLst>
      <p:ext uri="{BB962C8B-B14F-4D97-AF65-F5344CB8AC3E}">
        <p14:creationId xmlns:p14="http://schemas.microsoft.com/office/powerpoint/2010/main" val="6591944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15DB19B-F736-AF8F-F918-FCFD3273E5D9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2192000" cy="8746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rgbClr val="002060"/>
                </a:solidFill>
              </a:rPr>
              <a:t>A basic script for making and saving scene</a:t>
            </a:r>
            <a:endParaRPr lang="en-US" b="1" dirty="0"/>
          </a:p>
        </p:txBody>
      </p:sp>
      <p:pic>
        <p:nvPicPr>
          <p:cNvPr id="7" name="Picture 6" descr="A computer screen shot of text&#10;&#10;Description automatically generated">
            <a:extLst>
              <a:ext uri="{FF2B5EF4-FFF2-40B4-BE49-F238E27FC236}">
                <a16:creationId xmlns:a16="http://schemas.microsoft.com/office/drawing/2014/main" id="{7CEC85F3-7356-F5E0-99DB-DCB49DD94A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7353" y="874643"/>
            <a:ext cx="8974138" cy="5774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6125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15DB19B-F736-AF8F-F918-FCFD3273E5D9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2192000" cy="8746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rgbClr val="002060"/>
                </a:solidFill>
              </a:rPr>
              <a:t>Example 1: Polymer in a box</a:t>
            </a:r>
            <a:endParaRPr lang="en-US" b="1" dirty="0"/>
          </a:p>
        </p:txBody>
      </p:sp>
      <p:pic>
        <p:nvPicPr>
          <p:cNvPr id="10" name="Content Placeholder 6" descr="A transparent cube with blue dots and lines&#10;&#10;Description automatically generated">
            <a:extLst>
              <a:ext uri="{FF2B5EF4-FFF2-40B4-BE49-F238E27FC236}">
                <a16:creationId xmlns:a16="http://schemas.microsoft.com/office/drawing/2014/main" id="{2ACD0436-D79D-B8EB-159A-320F212DB0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304" t="12081" r="23165" b="3862"/>
          <a:stretch/>
        </p:blipFill>
        <p:spPr>
          <a:xfrm>
            <a:off x="0" y="874643"/>
            <a:ext cx="5409667" cy="568709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EFB7101-0A29-283F-F59E-5F038BB50500}"/>
              </a:ext>
            </a:extLst>
          </p:cNvPr>
          <p:cNvSpPr txBox="1"/>
          <p:nvPr/>
        </p:nvSpPr>
        <p:spPr>
          <a:xfrm>
            <a:off x="5300869" y="2028616"/>
            <a:ext cx="6785113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Set up monomer 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Beads at monomer positions</a:t>
            </a:r>
          </a:p>
          <a:p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mlab.points3d(</a:t>
            </a:r>
            <a:r>
              <a:rPr lang="en-US" sz="1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xpoints</a:t>
            </a:r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ypoints</a:t>
            </a:r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zpoints</a:t>
            </a:r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diameter)</a:t>
            </a:r>
          </a:p>
          <a:p>
            <a:endParaRPr lang="en-US" sz="16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Bonds between monomers</a:t>
            </a:r>
          </a:p>
          <a:p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mlab.plot3d(</a:t>
            </a:r>
            <a:r>
              <a:rPr lang="en-US" sz="1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xpoints</a:t>
            </a:r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ypoints</a:t>
            </a:r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zpoints</a:t>
            </a:r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tube_radius</a:t>
            </a:r>
            <a:r>
              <a:rPr lang="en-US" sz="14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Box</a:t>
            </a:r>
          </a:p>
          <a:p>
            <a:r>
              <a:rPr lang="en-US" sz="1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mlab.outline</a:t>
            </a:r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(extent=[0,xyz[0],0,xyz[1],0,xyz[2]],</a:t>
            </a:r>
            <a:r>
              <a:rPr lang="en-US" sz="1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line_width</a:t>
            </a:r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=2)</a:t>
            </a:r>
          </a:p>
        </p:txBody>
      </p:sp>
    </p:spTree>
    <p:extLst>
      <p:ext uri="{BB962C8B-B14F-4D97-AF65-F5344CB8AC3E}">
        <p14:creationId xmlns:p14="http://schemas.microsoft.com/office/powerpoint/2010/main" val="24899279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6373E66-877B-4DEC-EAF5-B58307C67AFF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2192000" cy="8746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rgbClr val="002060"/>
                </a:solidFill>
              </a:rPr>
              <a:t>Example 2: Defect</a:t>
            </a:r>
            <a:endParaRPr lang="en-US" b="1" dirty="0"/>
          </a:p>
        </p:txBody>
      </p:sp>
      <p:pic>
        <p:nvPicPr>
          <p:cNvPr id="9" name="Content Placeholder 5">
            <a:extLst>
              <a:ext uri="{FF2B5EF4-FFF2-40B4-BE49-F238E27FC236}">
                <a16:creationId xmlns:a16="http://schemas.microsoft.com/office/drawing/2014/main" id="{EF26FA75-CF1D-1943-899D-4A120BBEA9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841" t="11481" r="21063" b="9566"/>
          <a:stretch/>
        </p:blipFill>
        <p:spPr>
          <a:xfrm>
            <a:off x="774357" y="1177317"/>
            <a:ext cx="4606102" cy="450336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8F7E123-80BE-F751-D970-317E9BFF7384}"/>
                  </a:ext>
                </a:extLst>
              </p:cNvPr>
              <p:cNvSpPr txBox="1"/>
              <p:nvPr/>
            </p:nvSpPr>
            <p:spPr>
              <a:xfrm>
                <a:off x="5763667" y="1490007"/>
                <a:ext cx="6401830" cy="37240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Set up director field (with defect core at origin)</a:t>
                </a:r>
              </a:p>
              <a:p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GB" sz="2400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func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func>
                          <m:funcPr>
                            <m:ctrlP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GB" sz="2400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func>
                      </m:e>
                    </m:d>
                  </m:oMath>
                </a14:m>
                <a:r>
                  <a:rPr lang="en-US" sz="2400" dirty="0"/>
                  <a:t>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𝜙</m:t>
                      </m:r>
                    </m:oMath>
                  </m:oMathPara>
                </a14:m>
                <a:endParaRPr lang="en-GB" sz="2400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GB" sz="2400" b="0" i="0" smtClean="0">
                                <a:latin typeface="Cambria Math" panose="02040503050406030204" pitchFamily="18" charset="0"/>
                              </a:rPr>
                              <m:t>tan</m:t>
                            </m:r>
                          </m:e>
                          <m:sup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fName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</m:oMath>
                </a14:m>
                <a:r>
                  <a:rPr lang="en-US" sz="2400" dirty="0"/>
                  <a:t> </a:t>
                </a:r>
              </a:p>
              <a:p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Director as line field</a:t>
                </a:r>
              </a:p>
              <a:p>
                <a:r>
                  <a:rPr lang="en-US" dirty="0">
                    <a:latin typeface="Menlo" panose="020B0609030804020204" pitchFamily="49" charset="0"/>
                    <a:ea typeface="Menlo" panose="020B0609030804020204" pitchFamily="49" charset="0"/>
                    <a:cs typeface="Menlo" panose="020B0609030804020204" pitchFamily="49" charset="0"/>
                  </a:rPr>
                  <a:t>mlab.quiver3d(n[0],n[1],n[2],mode='cylinder')</a:t>
                </a:r>
              </a:p>
              <a:p>
                <a:endParaRPr lang="en-US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endParaRPr>
              </a:p>
              <a:p>
                <a:endParaRPr lang="en-US" sz="1600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Defect core as bead</a:t>
                </a:r>
              </a:p>
              <a:p>
                <a:r>
                  <a:rPr lang="en-US" sz="1600" dirty="0">
                    <a:latin typeface="Menlo" panose="020B0609030804020204" pitchFamily="49" charset="0"/>
                    <a:ea typeface="Menlo" panose="020B0609030804020204" pitchFamily="49" charset="0"/>
                    <a:cs typeface="Menlo" panose="020B0609030804020204" pitchFamily="49" charset="0"/>
                  </a:rPr>
                  <a:t>mlab.points3d(</a:t>
                </a:r>
                <a:r>
                  <a:rPr lang="en-US" sz="1600" dirty="0" err="1">
                    <a:latin typeface="Menlo" panose="020B0609030804020204" pitchFamily="49" charset="0"/>
                    <a:ea typeface="Menlo" panose="020B0609030804020204" pitchFamily="49" charset="0"/>
                    <a:cs typeface="Menlo" panose="020B0609030804020204" pitchFamily="49" charset="0"/>
                  </a:rPr>
                  <a:t>xcentre</a:t>
                </a:r>
                <a:r>
                  <a:rPr lang="en-US" sz="1600" dirty="0">
                    <a:latin typeface="Menlo" panose="020B0609030804020204" pitchFamily="49" charset="0"/>
                    <a:ea typeface="Menlo" panose="020B0609030804020204" pitchFamily="49" charset="0"/>
                    <a:cs typeface="Menlo" panose="020B0609030804020204" pitchFamily="49" charset="0"/>
                  </a:rPr>
                  <a:t>, </a:t>
                </a:r>
                <a:r>
                  <a:rPr lang="en-US" sz="1600" dirty="0" err="1">
                    <a:latin typeface="Menlo" panose="020B0609030804020204" pitchFamily="49" charset="0"/>
                    <a:ea typeface="Menlo" panose="020B0609030804020204" pitchFamily="49" charset="0"/>
                    <a:cs typeface="Menlo" panose="020B0609030804020204" pitchFamily="49" charset="0"/>
                  </a:rPr>
                  <a:t>ycentre</a:t>
                </a:r>
                <a:r>
                  <a:rPr lang="en-US" sz="1600" dirty="0">
                    <a:latin typeface="Menlo" panose="020B0609030804020204" pitchFamily="49" charset="0"/>
                    <a:ea typeface="Menlo" panose="020B0609030804020204" pitchFamily="49" charset="0"/>
                    <a:cs typeface="Menlo" panose="020B0609030804020204" pitchFamily="49" charset="0"/>
                  </a:rPr>
                  <a:t>, </a:t>
                </a:r>
                <a:r>
                  <a:rPr lang="en-US" sz="1600" dirty="0" err="1">
                    <a:latin typeface="Menlo" panose="020B0609030804020204" pitchFamily="49" charset="0"/>
                    <a:ea typeface="Menlo" panose="020B0609030804020204" pitchFamily="49" charset="0"/>
                    <a:cs typeface="Menlo" panose="020B0609030804020204" pitchFamily="49" charset="0"/>
                  </a:rPr>
                  <a:t>zcentre</a:t>
                </a:r>
                <a:r>
                  <a:rPr lang="en-US" sz="1600" dirty="0">
                    <a:latin typeface="Menlo" panose="020B0609030804020204" pitchFamily="49" charset="0"/>
                    <a:ea typeface="Menlo" panose="020B0609030804020204" pitchFamily="49" charset="0"/>
                    <a:cs typeface="Menlo" panose="020B0609030804020204" pitchFamily="49" charset="0"/>
                  </a:rPr>
                  <a:t>, diameter)</a:t>
                </a: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8F7E123-80BE-F751-D970-317E9BFF73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3667" y="1490007"/>
                <a:ext cx="6401830" cy="3724096"/>
              </a:xfrm>
              <a:prstGeom prst="rect">
                <a:avLst/>
              </a:prstGeom>
              <a:blipFill>
                <a:blip r:embed="rId4"/>
                <a:stretch>
                  <a:fillRect l="-1186" t="-1361" r="-593" b="-10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Oval 1">
            <a:extLst>
              <a:ext uri="{FF2B5EF4-FFF2-40B4-BE49-F238E27FC236}">
                <a16:creationId xmlns:a16="http://schemas.microsoft.com/office/drawing/2014/main" id="{2516F9C5-0AF2-E67F-8415-9E8995DE6E36}"/>
              </a:ext>
            </a:extLst>
          </p:cNvPr>
          <p:cNvSpPr/>
          <p:nvPr/>
        </p:nvSpPr>
        <p:spPr>
          <a:xfrm>
            <a:off x="1255234" y="1624500"/>
            <a:ext cx="3538331" cy="3538331"/>
          </a:xfrm>
          <a:prstGeom prst="ellips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2849115-ADD7-448E-5724-10AA86566948}"/>
              </a:ext>
            </a:extLst>
          </p:cNvPr>
          <p:cNvCxnSpPr>
            <a:cxnSpLocks/>
          </p:cNvCxnSpPr>
          <p:nvPr/>
        </p:nvCxnSpPr>
        <p:spPr>
          <a:xfrm>
            <a:off x="4810539" y="3375991"/>
            <a:ext cx="556668" cy="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927C524-FA29-ABB7-9C30-5C7D8266D7A1}"/>
              </a:ext>
            </a:extLst>
          </p:cNvPr>
          <p:cNvCxnSpPr>
            <a:cxnSpLocks/>
          </p:cNvCxnSpPr>
          <p:nvPr/>
        </p:nvCxnSpPr>
        <p:spPr>
          <a:xfrm flipH="1" flipV="1">
            <a:off x="3037651" y="1025979"/>
            <a:ext cx="77" cy="59852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E72F032-51CF-2C06-EEF0-2B8C5DBE7CDE}"/>
              </a:ext>
            </a:extLst>
          </p:cNvPr>
          <p:cNvCxnSpPr>
            <a:cxnSpLocks/>
          </p:cNvCxnSpPr>
          <p:nvPr/>
        </p:nvCxnSpPr>
        <p:spPr>
          <a:xfrm flipH="1">
            <a:off x="547132" y="3362739"/>
            <a:ext cx="70438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B432F2B-743D-53D7-4286-A96701EA3F57}"/>
              </a:ext>
            </a:extLst>
          </p:cNvPr>
          <p:cNvCxnSpPr>
            <a:cxnSpLocks/>
          </p:cNvCxnSpPr>
          <p:nvPr/>
        </p:nvCxnSpPr>
        <p:spPr>
          <a:xfrm flipH="1">
            <a:off x="2971391" y="5149579"/>
            <a:ext cx="13252" cy="61733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D09457B-71CD-309C-F773-F080D222F38E}"/>
              </a:ext>
            </a:extLst>
          </p:cNvPr>
          <p:cNvCxnSpPr>
            <a:cxnSpLocks/>
          </p:cNvCxnSpPr>
          <p:nvPr/>
        </p:nvCxnSpPr>
        <p:spPr>
          <a:xfrm>
            <a:off x="4775624" y="3465442"/>
            <a:ext cx="626497" cy="0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E91EA9C-00E3-7CEA-C6C0-D4B2176D23D4}"/>
              </a:ext>
            </a:extLst>
          </p:cNvPr>
          <p:cNvCxnSpPr>
            <a:cxnSpLocks/>
          </p:cNvCxnSpPr>
          <p:nvPr/>
        </p:nvCxnSpPr>
        <p:spPr>
          <a:xfrm flipV="1">
            <a:off x="3050903" y="1177317"/>
            <a:ext cx="474175" cy="433929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CE4CE79-464B-D035-BF95-B5DA9492CAA5}"/>
              </a:ext>
            </a:extLst>
          </p:cNvPr>
          <p:cNvCxnSpPr>
            <a:cxnSpLocks/>
          </p:cNvCxnSpPr>
          <p:nvPr/>
        </p:nvCxnSpPr>
        <p:spPr>
          <a:xfrm flipV="1">
            <a:off x="1233572" y="2612882"/>
            <a:ext cx="17940" cy="743230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9BA0277-9F03-6E7A-66B2-EB77975AECA3}"/>
              </a:ext>
            </a:extLst>
          </p:cNvPr>
          <p:cNvCxnSpPr>
            <a:cxnSpLocks/>
          </p:cNvCxnSpPr>
          <p:nvPr/>
        </p:nvCxnSpPr>
        <p:spPr>
          <a:xfrm flipH="1" flipV="1">
            <a:off x="2588184" y="4732683"/>
            <a:ext cx="398880" cy="430148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2A2E1BF-2780-11A7-F351-9CB199A32234}"/>
              </a:ext>
            </a:extLst>
          </p:cNvPr>
          <p:cNvCxnSpPr>
            <a:cxnSpLocks/>
          </p:cNvCxnSpPr>
          <p:nvPr/>
        </p:nvCxnSpPr>
        <p:spPr>
          <a:xfrm flipH="1">
            <a:off x="4159089" y="3458908"/>
            <a:ext cx="612080" cy="0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C463F5F-01A0-6414-61B4-28EC4636DEA3}"/>
                  </a:ext>
                </a:extLst>
              </p:cNvPr>
              <p:cNvSpPr txBox="1"/>
              <p:nvPr/>
            </p:nvSpPr>
            <p:spPr>
              <a:xfrm>
                <a:off x="5274442" y="2984497"/>
                <a:ext cx="51937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𝜙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C463F5F-01A0-6414-61B4-28EC4636DE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4442" y="2984497"/>
                <a:ext cx="519373" cy="523220"/>
              </a:xfrm>
              <a:prstGeom prst="rect">
                <a:avLst/>
              </a:prstGeom>
              <a:blipFill>
                <a:blip r:embed="rId5"/>
                <a:stretch>
                  <a:fillRect l="-4762" r="-2381" b="-195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3984EF5-279D-A150-140A-98F77F53DAE0}"/>
                  </a:ext>
                </a:extLst>
              </p:cNvPr>
              <p:cNvSpPr txBox="1"/>
              <p:nvPr/>
            </p:nvSpPr>
            <p:spPr>
              <a:xfrm>
                <a:off x="3436732" y="829473"/>
                <a:ext cx="47891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2800" dirty="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3984EF5-279D-A150-140A-98F77F53DA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6732" y="829473"/>
                <a:ext cx="478914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BFF93FF-09E3-A83A-B2AB-ED4A2730D44E}"/>
                  </a:ext>
                </a:extLst>
              </p:cNvPr>
              <p:cNvSpPr txBox="1"/>
              <p:nvPr/>
            </p:nvSpPr>
            <p:spPr>
              <a:xfrm>
                <a:off x="2455053" y="5884558"/>
                <a:ext cx="981679" cy="4834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=+</m:t>
                    </m:r>
                    <m:f>
                      <m:f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BFF93FF-09E3-A83A-B2AB-ED4A2730D4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5053" y="5884558"/>
                <a:ext cx="981679" cy="48346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70827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4" grpId="0"/>
      <p:bldP spid="35" grpId="0"/>
      <p:bldP spid="3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9C6E7E5-6DFC-14F5-9C50-D621CFDB0DAD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2192000" cy="8746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rgbClr val="002060"/>
                </a:solidFill>
              </a:rPr>
              <a:t>Example 3: Vortex lattice</a:t>
            </a:r>
            <a:endParaRPr lang="en-US" b="1" dirty="0"/>
          </a:p>
        </p:txBody>
      </p:sp>
      <p:pic>
        <p:nvPicPr>
          <p:cNvPr id="5" name="Picture 4" descr="A close-up of a colorful structure&#10;&#10;Description automatically generated">
            <a:extLst>
              <a:ext uri="{FF2B5EF4-FFF2-40B4-BE49-F238E27FC236}">
                <a16:creationId xmlns:a16="http://schemas.microsoft.com/office/drawing/2014/main" id="{4AE4F200-59BE-5FF7-F984-473809EA83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68" t="32742" r="15084" b="27537"/>
          <a:stretch/>
        </p:blipFill>
        <p:spPr>
          <a:xfrm>
            <a:off x="467880" y="1570703"/>
            <a:ext cx="11256239" cy="401427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4D9D09D-5A1A-B9D9-5F80-3C39E60A7103}"/>
              </a:ext>
            </a:extLst>
          </p:cNvPr>
          <p:cNvSpPr txBox="1"/>
          <p:nvPr/>
        </p:nvSpPr>
        <p:spPr>
          <a:xfrm>
            <a:off x="675374" y="1150820"/>
            <a:ext cx="610099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/>
              <a:t>Active nematic in a channel</a:t>
            </a:r>
          </a:p>
        </p:txBody>
      </p:sp>
    </p:spTree>
    <p:extLst>
      <p:ext uri="{BB962C8B-B14F-4D97-AF65-F5344CB8AC3E}">
        <p14:creationId xmlns:p14="http://schemas.microsoft.com/office/powerpoint/2010/main" val="25687397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3CEA352-2674-BF80-D2E3-E518223F6F56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2192000" cy="8746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rgbClr val="002060"/>
                </a:solidFill>
              </a:rPr>
              <a:t>Example 3: Vortex lattice</a:t>
            </a:r>
            <a:endParaRPr 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E57CE5-3FFD-AF64-C695-2CBD0E0D94A7}"/>
              </a:ext>
            </a:extLst>
          </p:cNvPr>
          <p:cNvSpPr txBox="1"/>
          <p:nvPr/>
        </p:nvSpPr>
        <p:spPr>
          <a:xfrm>
            <a:off x="3608041" y="769712"/>
            <a:ext cx="497591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Visualising the velocity field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09A091-62F9-5E45-9F91-5F03F8832755}"/>
              </a:ext>
            </a:extLst>
          </p:cNvPr>
          <p:cNvSpPr txBox="1"/>
          <p:nvPr/>
        </p:nvSpPr>
        <p:spPr>
          <a:xfrm>
            <a:off x="1045368" y="2638548"/>
            <a:ext cx="1055846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VF = mlab.quiver3d(vel[0],vel[1],vel[2])</a:t>
            </a:r>
          </a:p>
          <a:p>
            <a:endParaRPr lang="en-US" sz="2000" dirty="0"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3200" dirty="0">
                <a:ea typeface="Menlo" panose="020B0609030804020204" pitchFamily="49" charset="0"/>
                <a:cs typeface="Menlo" panose="020B0609030804020204" pitchFamily="49" charset="0"/>
              </a:rPr>
              <a:t>Or</a:t>
            </a:r>
          </a:p>
          <a:p>
            <a:endParaRPr lang="en-US" sz="3200" dirty="0"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VF = </a:t>
            </a:r>
            <a:r>
              <a:rPr lang="en-US" sz="20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mlab.pipeline.vector_field</a:t>
            </a: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(vel[0],vel[1],vel[2], mode='arrow’)</a:t>
            </a:r>
          </a:p>
          <a:p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VF = </a:t>
            </a:r>
            <a:r>
              <a:rPr lang="en-US" sz="20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mlab.pipeline.glyph</a:t>
            </a: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(VF, mode='arrow’)</a:t>
            </a:r>
          </a:p>
        </p:txBody>
      </p:sp>
    </p:spTree>
    <p:extLst>
      <p:ext uri="{BB962C8B-B14F-4D97-AF65-F5344CB8AC3E}">
        <p14:creationId xmlns:p14="http://schemas.microsoft.com/office/powerpoint/2010/main" val="41841325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3CEA352-2674-BF80-D2E3-E518223F6F56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2192000" cy="8746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rgbClr val="002060"/>
                </a:solidFill>
              </a:rPr>
              <a:t>Example 3: Vortex lattice</a:t>
            </a:r>
            <a:endParaRPr lang="en-US" b="1" dirty="0"/>
          </a:p>
        </p:txBody>
      </p:sp>
      <p:pic>
        <p:nvPicPr>
          <p:cNvPr id="9" name="Picture 8" descr="A close-up of a colorful worm&#10;&#10;Description automatically generated">
            <a:extLst>
              <a:ext uri="{FF2B5EF4-FFF2-40B4-BE49-F238E27FC236}">
                <a16:creationId xmlns:a16="http://schemas.microsoft.com/office/drawing/2014/main" id="{D6612B91-6A47-A4FD-4A79-1AA4616BCB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526" t="31556" r="13116" b="25483"/>
          <a:stretch/>
        </p:blipFill>
        <p:spPr>
          <a:xfrm>
            <a:off x="913272" y="1338916"/>
            <a:ext cx="9820835" cy="375892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AF9D854-7045-3531-DBD1-9DF2C1B02EA2}"/>
              </a:ext>
            </a:extLst>
          </p:cNvPr>
          <p:cNvSpPr txBox="1"/>
          <p:nvPr/>
        </p:nvSpPr>
        <p:spPr>
          <a:xfrm>
            <a:off x="2911098" y="754141"/>
            <a:ext cx="661777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Visualising the director field on a slice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FDA1643-F705-0FB9-7E83-F668F6279311}"/>
              </a:ext>
            </a:extLst>
          </p:cNvPr>
          <p:cNvSpPr txBox="1"/>
          <p:nvPr/>
        </p:nvSpPr>
        <p:spPr>
          <a:xfrm>
            <a:off x="108488" y="5287705"/>
            <a:ext cx="1206801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DF = 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mlab.pipeline.vector_field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dir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[0],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dir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[1],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dir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[2])	# load data source</a:t>
            </a: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DF = 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mlab.pipeline.vector_cut_plane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DF,mode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='2ddash’)	# vector cut plane module</a:t>
            </a:r>
          </a:p>
          <a:p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DF.implicit_plane.widget.normal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= [0,1,0]			# orientation of slice</a:t>
            </a:r>
          </a:p>
          <a:p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DF.implicit_plane.widget.origin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= [0,12.5,0]			# position of slice</a:t>
            </a:r>
          </a:p>
        </p:txBody>
      </p:sp>
    </p:spTree>
    <p:extLst>
      <p:ext uri="{BB962C8B-B14F-4D97-AF65-F5344CB8AC3E}">
        <p14:creationId xmlns:p14="http://schemas.microsoft.com/office/powerpoint/2010/main" val="41116381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3CEA352-2674-BF80-D2E3-E518223F6F56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2192000" cy="8746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rgbClr val="002060"/>
                </a:solidFill>
              </a:rPr>
              <a:t>Example 3: Vortex lattice</a:t>
            </a:r>
            <a:endParaRPr 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E57CE5-3FFD-AF64-C695-2CBD0E0D94A7}"/>
              </a:ext>
            </a:extLst>
          </p:cNvPr>
          <p:cNvSpPr txBox="1"/>
          <p:nvPr/>
        </p:nvSpPr>
        <p:spPr>
          <a:xfrm>
            <a:off x="4191620" y="711655"/>
            <a:ext cx="3808759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Visualising the defect</a:t>
            </a:r>
          </a:p>
          <a:p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Utilises attributes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991D3E8-CC8A-721D-33E5-E0B35494F5BD}"/>
                  </a:ext>
                </a:extLst>
              </p:cNvPr>
              <p:cNvSpPr txBox="1"/>
              <p:nvPr/>
            </p:nvSpPr>
            <p:spPr>
              <a:xfrm>
                <a:off x="653483" y="2430698"/>
                <a:ext cx="10885031" cy="34163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+mj-lt"/>
                  <a:buAutoNum type="arabicPeriod"/>
                </a:pPr>
                <a:r>
                  <a:rPr lang="en-US" sz="2400" dirty="0">
                    <a:solidFill>
                      <a:schemeClr val="tx1"/>
                    </a:solidFill>
                  </a:rPr>
                  <a:t>Loads scalar field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as a data source.  Defects are identified as large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sz="2400" dirty="0">
                  <a:solidFill>
                    <a:schemeClr val="tx1"/>
                  </a:solidFill>
                </a:endParaRPr>
              </a:p>
              <a:p>
                <a:pPr marL="342900" indent="-342900">
                  <a:buFont typeface="+mj-lt"/>
                  <a:buAutoNum type="arabicPeriod"/>
                </a:pPr>
                <a:endParaRPr lang="en-US" sz="2400" dirty="0">
                  <a:solidFill>
                    <a:schemeClr val="tx1"/>
                  </a:solidFill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2400" dirty="0">
                    <a:solidFill>
                      <a:schemeClr val="tx1"/>
                    </a:solidFill>
                  </a:rPr>
                  <a:t>Load in scalar field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GB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2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GB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</m:func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as an attribute.</a:t>
                </a:r>
              </a:p>
              <a:p>
                <a:pPr marL="342900" indent="-342900">
                  <a:buFont typeface="+mj-lt"/>
                  <a:buAutoNum type="arabicPeriod"/>
                </a:pPr>
                <a:endParaRPr lang="en-US" sz="2400" dirty="0">
                  <a:solidFill>
                    <a:schemeClr val="tx1"/>
                  </a:solidFill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2400" dirty="0">
                    <a:solidFill>
                      <a:schemeClr val="tx1"/>
                    </a:solidFill>
                  </a:rPr>
                  <a:t>Defect identified as contour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=0.1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</a:p>
              <a:p>
                <a:pPr marL="342900" indent="-342900">
                  <a:buFont typeface="+mj-lt"/>
                  <a:buAutoNum type="arabicPeriod"/>
                </a:pPr>
                <a:endParaRPr lang="en-US" sz="2400" dirty="0">
                  <a:solidFill>
                    <a:schemeClr val="tx1"/>
                  </a:solidFill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2400" dirty="0" err="1">
                    <a:solidFill>
                      <a:schemeClr val="tx1"/>
                    </a:solidFill>
                  </a:rPr>
                  <a:t>Visualisations</a:t>
                </a:r>
                <a:r>
                  <a:rPr lang="en-US" sz="2400" dirty="0">
                    <a:solidFill>
                      <a:schemeClr val="tx1"/>
                    </a:solidFill>
                  </a:rPr>
                  <a:t>/Filters act on the active attribute. So change active attribute to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GB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2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GB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</m:func>
                  </m:oMath>
                </a14:m>
                <a:endParaRPr lang="en-US" sz="2400" dirty="0">
                  <a:solidFill>
                    <a:schemeClr val="tx1"/>
                  </a:solidFill>
                </a:endParaRPr>
              </a:p>
              <a:p>
                <a:pPr marL="342900" indent="-342900">
                  <a:buFont typeface="+mj-lt"/>
                  <a:buAutoNum type="arabicPeriod"/>
                </a:pPr>
                <a:endParaRPr lang="en-US" sz="2400" dirty="0">
                  <a:solidFill>
                    <a:schemeClr val="tx1"/>
                  </a:solidFill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2400" dirty="0" err="1">
                    <a:solidFill>
                      <a:schemeClr val="tx1"/>
                    </a:solidFill>
                  </a:rPr>
                  <a:t>Visualise</a:t>
                </a:r>
                <a:r>
                  <a:rPr lang="en-US" sz="2400" dirty="0">
                    <a:solidFill>
                      <a:schemeClr val="tx1"/>
                    </a:solidFill>
                  </a:rPr>
                  <a:t> surface coloured by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GB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2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GB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</m:func>
                  </m:oMath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991D3E8-CC8A-721D-33E5-E0B35494F5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483" y="2430698"/>
                <a:ext cx="10885031" cy="3416320"/>
              </a:xfrm>
              <a:prstGeom prst="rect">
                <a:avLst/>
              </a:prstGeom>
              <a:blipFill>
                <a:blip r:embed="rId2"/>
                <a:stretch>
                  <a:fillRect l="-932" t="-1481" b="-29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718766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28FCDDC-A1DE-1765-1EB2-F6D3B47ADBF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9004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rgbClr val="002060"/>
                </a:solidFill>
              </a:rPr>
              <a:t>Examples</a:t>
            </a:r>
          </a:p>
        </p:txBody>
      </p:sp>
      <p:pic>
        <p:nvPicPr>
          <p:cNvPr id="9" name="Picture 8" descr="A colorful planet with different colored lines&#10;&#10;Description automatically generated with medium confidence">
            <a:extLst>
              <a:ext uri="{FF2B5EF4-FFF2-40B4-BE49-F238E27FC236}">
                <a16:creationId xmlns:a16="http://schemas.microsoft.com/office/drawing/2014/main" id="{68E76BB2-1D18-D6F1-5E86-F17E50F2145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7990" t="3840" r="17756" b="3644"/>
          <a:stretch/>
        </p:blipFill>
        <p:spPr>
          <a:xfrm>
            <a:off x="5131405" y="1369758"/>
            <a:ext cx="4030824" cy="41034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249FF59-100D-F443-432E-9A644FDC45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992" y="1801195"/>
            <a:ext cx="4604616" cy="3255609"/>
          </a:xfrm>
          <a:prstGeom prst="rect">
            <a:avLst/>
          </a:prstGeom>
        </p:spPr>
      </p:pic>
      <p:pic>
        <p:nvPicPr>
          <p:cNvPr id="14" name="Picture 13" descr="A diagram of a rainbow colored line&#10;&#10;Description automatically generated">
            <a:extLst>
              <a:ext uri="{FF2B5EF4-FFF2-40B4-BE49-F238E27FC236}">
                <a16:creationId xmlns:a16="http://schemas.microsoft.com/office/drawing/2014/main" id="{F9F285BB-F3A8-F23F-9B4C-A992D19B1E9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933" r="39700" b="8569"/>
          <a:stretch/>
        </p:blipFill>
        <p:spPr>
          <a:xfrm>
            <a:off x="9515027" y="576211"/>
            <a:ext cx="1690724" cy="5366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6436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DD3167D-4AC0-8E7E-D953-EDE3F08D39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75839" y="1703497"/>
            <a:ext cx="5410200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How Mayavi works</a:t>
            </a:r>
          </a:p>
          <a:p>
            <a:pPr marL="514350" indent="-514350">
              <a:buFont typeface="+mj-lt"/>
              <a:buAutoNum type="arabicPeriod"/>
            </a:pP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Getting started</a:t>
            </a:r>
          </a:p>
          <a:p>
            <a:pPr marL="514350" indent="-514350">
              <a:buFont typeface="+mj-lt"/>
              <a:buAutoNum type="arabicPeriod"/>
            </a:pP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Work through examples</a:t>
            </a:r>
          </a:p>
          <a:p>
            <a:pPr marL="514350" indent="-514350">
              <a:buFont typeface="+mj-lt"/>
              <a:buAutoNum type="arabicPeriod"/>
            </a:pP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Might be time to play around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F92AE69-D70C-A289-300B-1779A98A421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9004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rgbClr val="002060"/>
                </a:solidFill>
              </a:rPr>
              <a:t>Outline of workshop</a:t>
            </a:r>
          </a:p>
        </p:txBody>
      </p:sp>
      <p:pic>
        <p:nvPicPr>
          <p:cNvPr id="6" name="Picture 5" descr="A colorful lines with arrows&#10;&#10;Description automatically generated with medium confidence">
            <a:extLst>
              <a:ext uri="{FF2B5EF4-FFF2-40B4-BE49-F238E27FC236}">
                <a16:creationId xmlns:a16="http://schemas.microsoft.com/office/drawing/2014/main" id="{6AFF137F-705F-D4FB-B270-048C290DAA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271" t="8298" r="12211" b="14833"/>
          <a:stretch/>
        </p:blipFill>
        <p:spPr>
          <a:xfrm>
            <a:off x="7322962" y="1838902"/>
            <a:ext cx="4009293" cy="3180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5494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79E346-1035-C332-1AA7-BE22D45B81B6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9004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rgbClr val="002060"/>
                </a:solidFill>
              </a:rPr>
              <a:t>Features of Mayavi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6E8F2D-E758-454F-0604-6FAD316F012B}"/>
              </a:ext>
            </a:extLst>
          </p:cNvPr>
          <p:cNvSpPr txBox="1"/>
          <p:nvPr/>
        </p:nvSpPr>
        <p:spPr>
          <a:xfrm>
            <a:off x="612200" y="1746697"/>
            <a:ext cx="8094751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2060"/>
                </a:solidFill>
              </a:rPr>
              <a:t>Written in Python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002060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2060"/>
                </a:solidFill>
              </a:rPr>
              <a:t>Uses VTK library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002060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2060"/>
                </a:solidFill>
              </a:rPr>
              <a:t>Handles datasets mostly automatically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002060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2060"/>
                </a:solidFill>
              </a:rPr>
              <a:t>Operates using pipelines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1F17718E-302C-19A9-19C0-003485A020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6320" y="2164022"/>
            <a:ext cx="3890542" cy="2529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73648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44B8E4C-83C3-44BF-F95C-001429224C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665" y="2418627"/>
            <a:ext cx="11084670" cy="4330708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AEB00975-E985-06F6-A09C-0E5FF1158F0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9004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rgbClr val="002060"/>
                </a:solidFill>
              </a:rPr>
              <a:t>Mayavi pipeline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60F4550-92A3-E49C-70B6-D70AFA809C60}"/>
              </a:ext>
            </a:extLst>
          </p:cNvPr>
          <p:cNvSpPr txBox="1"/>
          <p:nvPr/>
        </p:nvSpPr>
        <p:spPr>
          <a:xfrm>
            <a:off x="1411220" y="1139330"/>
            <a:ext cx="10879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Scene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E14F745-D5CF-896B-365D-D103D6478CD8}"/>
              </a:ext>
            </a:extLst>
          </p:cNvPr>
          <p:cNvSpPr txBox="1"/>
          <p:nvPr/>
        </p:nvSpPr>
        <p:spPr>
          <a:xfrm>
            <a:off x="3880078" y="1139330"/>
            <a:ext cx="236336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Data sources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8C70C69-C06E-B0BB-E096-64E1DEE103E1}"/>
              </a:ext>
            </a:extLst>
          </p:cNvPr>
          <p:cNvSpPr txBox="1"/>
          <p:nvPr/>
        </p:nvSpPr>
        <p:spPr>
          <a:xfrm>
            <a:off x="7239913" y="1139330"/>
            <a:ext cx="115511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Filters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754F0F-2BA8-86E7-D7E5-EABD5568B187}"/>
              </a:ext>
            </a:extLst>
          </p:cNvPr>
          <p:cNvSpPr txBox="1"/>
          <p:nvPr/>
        </p:nvSpPr>
        <p:spPr>
          <a:xfrm>
            <a:off x="9539603" y="1133356"/>
            <a:ext cx="151931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Modules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FA82C32-BB42-9176-E766-FF80070DAD96}"/>
              </a:ext>
            </a:extLst>
          </p:cNvPr>
          <p:cNvSpPr txBox="1"/>
          <p:nvPr/>
        </p:nvSpPr>
        <p:spPr>
          <a:xfrm>
            <a:off x="6894626" y="1662550"/>
            <a:ext cx="1712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Operate on data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8023C6D-DA0B-C0AC-060A-E06E4855F7F1}"/>
              </a:ext>
            </a:extLst>
          </p:cNvPr>
          <p:cNvSpPr txBox="1"/>
          <p:nvPr/>
        </p:nvSpPr>
        <p:spPr>
          <a:xfrm>
            <a:off x="9488804" y="1656576"/>
            <a:ext cx="1470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accent1">
                    <a:lumMod val="50000"/>
                  </a:schemeClr>
                </a:solidFill>
              </a:rPr>
              <a:t>Visualise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 data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57ACAB4-7662-CB82-A845-CB86E255399E}"/>
              </a:ext>
            </a:extLst>
          </p:cNvPr>
          <p:cNvSpPr txBox="1"/>
          <p:nvPr/>
        </p:nvSpPr>
        <p:spPr>
          <a:xfrm>
            <a:off x="3944504" y="1656576"/>
            <a:ext cx="1898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VTK objects/ TVTK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274EF00-C58D-813F-A9FE-DB4DD2BBE79F}"/>
              </a:ext>
            </a:extLst>
          </p:cNvPr>
          <p:cNvSpPr txBox="1"/>
          <p:nvPr/>
        </p:nvSpPr>
        <p:spPr>
          <a:xfrm>
            <a:off x="1062415" y="1656576"/>
            <a:ext cx="18982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Where everything happens</a:t>
            </a:r>
          </a:p>
        </p:txBody>
      </p:sp>
    </p:spTree>
    <p:extLst>
      <p:ext uri="{BB962C8B-B14F-4D97-AF65-F5344CB8AC3E}">
        <p14:creationId xmlns:p14="http://schemas.microsoft.com/office/powerpoint/2010/main" val="28645767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58222F-3B2E-0A61-C103-4B613A0992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22480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002060"/>
                </a:solidFill>
                <a:sym typeface="Wingdings" pitchFamily="2" charset="2"/>
              </a:rPr>
              <a:t>Interacting with the pipeline</a:t>
            </a:r>
            <a:endParaRPr lang="en-US" b="1" dirty="0">
              <a:solidFill>
                <a:srgbClr val="00206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AB6735-C47E-145B-DBB1-3BE313BF9E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542"/>
          <a:stretch/>
        </p:blipFill>
        <p:spPr>
          <a:xfrm>
            <a:off x="6096000" y="992600"/>
            <a:ext cx="4339279" cy="3572255"/>
          </a:xfrm>
          <a:prstGeom prst="rect">
            <a:avLst/>
          </a:prstGeom>
        </p:spPr>
      </p:pic>
      <p:pic>
        <p:nvPicPr>
          <p:cNvPr id="6" name="Picture 5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A75310D8-C8DC-A272-F993-274F452F39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660" y="4564855"/>
            <a:ext cx="9460801" cy="21514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06823E7-7C3B-9F17-94C1-BC5FC8473849}"/>
              </a:ext>
            </a:extLst>
          </p:cNvPr>
          <p:cNvSpPr txBox="1"/>
          <p:nvPr/>
        </p:nvSpPr>
        <p:spPr>
          <a:xfrm>
            <a:off x="1571009" y="1786206"/>
            <a:ext cx="397565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Interactive pipeline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0D0CC4-E85E-4771-6296-901617B7E205}"/>
              </a:ext>
            </a:extLst>
          </p:cNvPr>
          <p:cNvSpPr txBox="1"/>
          <p:nvPr/>
        </p:nvSpPr>
        <p:spPr>
          <a:xfrm>
            <a:off x="1571009" y="3416400"/>
            <a:ext cx="397565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Hardcode in python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7107494-0FA0-BD76-5391-0FDE70235DB5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3558835" y="4001175"/>
            <a:ext cx="1987826" cy="485845"/>
          </a:xfrm>
          <a:prstGeom prst="straightConnector1">
            <a:avLst/>
          </a:prstGeom>
          <a:ln w="571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0AF0FA5-7848-EA4B-73A6-0D1622E8C9E6}"/>
              </a:ext>
            </a:extLst>
          </p:cNvPr>
          <p:cNvCxnSpPr>
            <a:cxnSpLocks/>
          </p:cNvCxnSpPr>
          <p:nvPr/>
        </p:nvCxnSpPr>
        <p:spPr>
          <a:xfrm>
            <a:off x="4982817" y="2119440"/>
            <a:ext cx="1113183" cy="0"/>
          </a:xfrm>
          <a:prstGeom prst="straightConnector1">
            <a:avLst/>
          </a:prstGeom>
          <a:ln w="571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55792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2A559F-C4D8-4D50-223A-E4CB0A88F6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74642"/>
          </a:xfrm>
        </p:spPr>
        <p:txBody>
          <a:bodyPr>
            <a:normAutofit/>
          </a:bodyPr>
          <a:lstStyle/>
          <a:p>
            <a:pPr algn="ctr"/>
            <a:r>
              <a:rPr lang="en-US" sz="4400" b="1" dirty="0">
                <a:solidFill>
                  <a:srgbClr val="002060"/>
                </a:solidFill>
              </a:rPr>
              <a:t>Learning about Mayavi objects + filters</a:t>
            </a:r>
            <a:endParaRPr lang="en-US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BC91628-CD8E-3D1C-8815-4B680816DA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1944" b="63764"/>
          <a:stretch/>
        </p:blipFill>
        <p:spPr>
          <a:xfrm>
            <a:off x="5861171" y="3824243"/>
            <a:ext cx="3723697" cy="4587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8E7163F-ADCB-0AB2-8A09-0BEE7DC8D8A8}"/>
              </a:ext>
            </a:extLst>
          </p:cNvPr>
          <p:cNvSpPr txBox="1"/>
          <p:nvPr/>
        </p:nvSpPr>
        <p:spPr>
          <a:xfrm>
            <a:off x="644677" y="1750444"/>
            <a:ext cx="10123714" cy="1508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2800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sz="3600" dirty="0">
                <a:solidFill>
                  <a:schemeClr val="accent1">
                    <a:lumMod val="50000"/>
                  </a:schemeClr>
                </a:solidFill>
              </a:rPr>
              <a:t>Search website</a:t>
            </a:r>
          </a:p>
          <a:p>
            <a:r>
              <a:rPr lang="en-US" sz="2800" dirty="0">
                <a:hlinkClick r:id="rId3"/>
              </a:rPr>
              <a:t>https://docs.enthought.com/mayavi/mayavi/auto/examples.html</a:t>
            </a:r>
            <a:endParaRPr lang="en-US" sz="2800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27C21A4-FAB1-CEB4-02AB-7453FA1A3183}"/>
              </a:ext>
            </a:extLst>
          </p:cNvPr>
          <p:cNvGrpSpPr/>
          <p:nvPr/>
        </p:nvGrpSpPr>
        <p:grpSpPr>
          <a:xfrm>
            <a:off x="644677" y="3959783"/>
            <a:ext cx="10580821" cy="2723361"/>
            <a:chOff x="1034143" y="3120031"/>
            <a:chExt cx="10580821" cy="272336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8499598-453D-F4CF-6429-94115961A29B}"/>
                </a:ext>
              </a:extLst>
            </p:cNvPr>
            <p:cNvSpPr txBox="1"/>
            <p:nvPr/>
          </p:nvSpPr>
          <p:spPr>
            <a:xfrm>
              <a:off x="1034143" y="3120031"/>
              <a:ext cx="6098720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3600" dirty="0">
                  <a:solidFill>
                    <a:schemeClr val="accent1">
                      <a:lumMod val="50000"/>
                    </a:schemeClr>
                  </a:solidFill>
                </a:rPr>
                <a:t>Print python structures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787D0BB-58BB-CDF8-E00E-65C111CEEE92}"/>
                </a:ext>
              </a:extLst>
            </p:cNvPr>
            <p:cNvSpPr txBox="1"/>
            <p:nvPr/>
          </p:nvSpPr>
          <p:spPr>
            <a:xfrm>
              <a:off x="1107530" y="4251392"/>
              <a:ext cx="7004956" cy="15696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50000"/>
                    </a:schemeClr>
                  </a:solidFill>
                </a:rPr>
                <a:t>Using pretty print:</a:t>
              </a:r>
            </a:p>
            <a:p>
              <a:endParaRPr lang="en-US" sz="2400" dirty="0">
                <a:solidFill>
                  <a:schemeClr val="accent1">
                    <a:lumMod val="50000"/>
                  </a:schemeClr>
                </a:solidFill>
              </a:endParaRPr>
            </a:p>
            <a:p>
              <a:endParaRPr lang="en-US" sz="2400" dirty="0">
                <a:solidFill>
                  <a:schemeClr val="accent1">
                    <a:lumMod val="50000"/>
                  </a:schemeClr>
                </a:solidFill>
              </a:endParaRPr>
            </a:p>
            <a:p>
              <a:endParaRPr lang="en-US" sz="2400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2D3247E-39D8-7F08-BE51-426C5EDD8C79}"/>
                </a:ext>
              </a:extLst>
            </p:cNvPr>
            <p:cNvSpPr txBox="1"/>
            <p:nvPr/>
          </p:nvSpPr>
          <p:spPr>
            <a:xfrm>
              <a:off x="4610008" y="4254609"/>
              <a:ext cx="700495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dirty="0">
                  <a:solidFill>
                    <a:srgbClr val="000000"/>
                  </a:solidFill>
                  <a:latin typeface="Menlo" panose="020B0609030804020204" pitchFamily="49" charset="0"/>
                </a:rPr>
                <a:t>Terminal:   	pip install </a:t>
              </a:r>
              <a:r>
                <a:rPr lang="en-GB" dirty="0" err="1">
                  <a:solidFill>
                    <a:srgbClr val="000000"/>
                  </a:solidFill>
                  <a:latin typeface="Menlo" panose="020B0609030804020204" pitchFamily="49" charset="0"/>
                </a:rPr>
                <a:t>pprint</a:t>
              </a:r>
              <a:endParaRPr lang="en-GB" dirty="0">
                <a:solidFill>
                  <a:srgbClr val="000000"/>
                </a:solidFill>
                <a:effectLst/>
                <a:latin typeface="Menlo" panose="020B0609030804020204" pitchFamily="49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CF5D610-DA18-43E0-01AE-056B6B3A3ABB}"/>
                </a:ext>
              </a:extLst>
            </p:cNvPr>
            <p:cNvSpPr txBox="1"/>
            <p:nvPr/>
          </p:nvSpPr>
          <p:spPr>
            <a:xfrm>
              <a:off x="4610008" y="4616250"/>
              <a:ext cx="7004956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dirty="0">
                  <a:solidFill>
                    <a:srgbClr val="000000"/>
                  </a:solidFill>
                  <a:latin typeface="Menlo" panose="020B0609030804020204" pitchFamily="49" charset="0"/>
                </a:rPr>
                <a:t>Python:   	from </a:t>
              </a:r>
              <a:r>
                <a:rPr lang="en-GB" dirty="0" err="1">
                  <a:solidFill>
                    <a:srgbClr val="000000"/>
                  </a:solidFill>
                  <a:latin typeface="Menlo" panose="020B0609030804020204" pitchFamily="49" charset="0"/>
                </a:rPr>
                <a:t>pprint</a:t>
              </a:r>
              <a:r>
                <a:rPr lang="en-GB" dirty="0">
                  <a:solidFill>
                    <a:srgbClr val="000000"/>
                  </a:solidFill>
                  <a:latin typeface="Menlo" panose="020B0609030804020204" pitchFamily="49" charset="0"/>
                </a:rPr>
                <a:t> import </a:t>
              </a:r>
              <a:r>
                <a:rPr lang="en-GB" dirty="0" err="1">
                  <a:solidFill>
                    <a:srgbClr val="000000"/>
                  </a:solidFill>
                  <a:latin typeface="Menlo" panose="020B0609030804020204" pitchFamily="49" charset="0"/>
                </a:rPr>
                <a:t>pprint</a:t>
              </a:r>
              <a:endParaRPr lang="en-GB" dirty="0">
                <a:solidFill>
                  <a:srgbClr val="000000"/>
                </a:solidFill>
                <a:latin typeface="Menlo" panose="020B0609030804020204" pitchFamily="49" charset="0"/>
              </a:endParaRPr>
            </a:p>
            <a:p>
              <a:r>
                <a:rPr lang="en-GB" dirty="0">
                  <a:solidFill>
                    <a:srgbClr val="000000"/>
                  </a:solidFill>
                  <a:effectLst/>
                  <a:latin typeface="Menlo" panose="020B0609030804020204" pitchFamily="49" charset="0"/>
                </a:rPr>
                <a:t>	</a:t>
              </a:r>
              <a:r>
                <a:rPr lang="en-GB" dirty="0">
                  <a:solidFill>
                    <a:srgbClr val="000000"/>
                  </a:solidFill>
                  <a:latin typeface="Menlo" panose="020B0609030804020204" pitchFamily="49" charset="0"/>
                </a:rPr>
                <a:t>	</a:t>
              </a:r>
              <a:r>
                <a:rPr lang="en-GB" dirty="0" err="1">
                  <a:solidFill>
                    <a:srgbClr val="000000"/>
                  </a:solidFill>
                  <a:latin typeface="Menlo" panose="020B0609030804020204" pitchFamily="49" charset="0"/>
                </a:rPr>
                <a:t>pprint</a:t>
              </a:r>
              <a:r>
                <a:rPr lang="en-GB" dirty="0">
                  <a:solidFill>
                    <a:srgbClr val="000000"/>
                  </a:solidFill>
                  <a:latin typeface="Menlo" panose="020B0609030804020204" pitchFamily="49" charset="0"/>
                </a:rPr>
                <a:t>(vars(</a:t>
              </a:r>
              <a:r>
                <a:rPr lang="en-GB" dirty="0" err="1">
                  <a:solidFill>
                    <a:srgbClr val="000000"/>
                  </a:solidFill>
                  <a:latin typeface="Menlo" panose="020B0609030804020204" pitchFamily="49" charset="0"/>
                </a:rPr>
                <a:t>CP.filter</a:t>
              </a:r>
              <a:r>
                <a:rPr lang="en-GB" dirty="0">
                  <a:solidFill>
                    <a:srgbClr val="000000"/>
                  </a:solidFill>
                  <a:latin typeface="Menlo" panose="020B0609030804020204" pitchFamily="49" charset="0"/>
                </a:rPr>
                <a:t>))</a:t>
              </a:r>
              <a:endParaRPr lang="en-GB" dirty="0">
                <a:solidFill>
                  <a:srgbClr val="000000"/>
                </a:solidFill>
                <a:effectLst/>
                <a:latin typeface="Menlo" panose="020B0609030804020204" pitchFamily="49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4E47A7A-DF57-910A-8901-8ABE43F5BCE5}"/>
                </a:ext>
              </a:extLst>
            </p:cNvPr>
            <p:cNvSpPr txBox="1"/>
            <p:nvPr/>
          </p:nvSpPr>
          <p:spPr>
            <a:xfrm>
              <a:off x="4610008" y="5384944"/>
              <a:ext cx="700495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dirty="0">
                  <a:solidFill>
                    <a:srgbClr val="000000"/>
                  </a:solidFill>
                  <a:effectLst/>
                  <a:latin typeface="Menlo" panose="020B0609030804020204" pitchFamily="49" charset="0"/>
                </a:rPr>
                <a:t>Python:	</a:t>
              </a:r>
              <a:r>
                <a:rPr lang="en-GB" dirty="0" err="1">
                  <a:solidFill>
                    <a:srgbClr val="000000"/>
                  </a:solidFill>
                  <a:latin typeface="Menlo" panose="020B0609030804020204" pitchFamily="49" charset="0"/>
                </a:rPr>
                <a:t>print_traits</a:t>
              </a:r>
              <a:r>
                <a:rPr lang="en-GB" dirty="0">
                  <a:solidFill>
                    <a:srgbClr val="000000"/>
                  </a:solidFill>
                  <a:latin typeface="Menlo" panose="020B0609030804020204" pitchFamily="49" charset="0"/>
                </a:rPr>
                <a:t>(</a:t>
              </a:r>
              <a:r>
                <a:rPr lang="en-GB" dirty="0" err="1">
                  <a:solidFill>
                    <a:srgbClr val="000000"/>
                  </a:solidFill>
                  <a:latin typeface="Menlo" panose="020B0609030804020204" pitchFamily="49" charset="0"/>
                </a:rPr>
                <a:t>CP.filter</a:t>
              </a:r>
              <a:r>
                <a:rPr lang="en-GB" dirty="0">
                  <a:solidFill>
                    <a:srgbClr val="000000"/>
                  </a:solidFill>
                  <a:latin typeface="Menlo" panose="020B0609030804020204" pitchFamily="49" charset="0"/>
                </a:rPr>
                <a:t>)</a:t>
              </a:r>
              <a:endParaRPr lang="en-GB" dirty="0">
                <a:solidFill>
                  <a:srgbClr val="000000"/>
                </a:solidFill>
                <a:effectLst/>
                <a:latin typeface="Menlo" panose="020B0609030804020204" pitchFamily="49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FA37642-F042-6C88-9554-B586374A4837}"/>
                </a:ext>
              </a:extLst>
            </p:cNvPr>
            <p:cNvSpPr txBox="1"/>
            <p:nvPr/>
          </p:nvSpPr>
          <p:spPr>
            <a:xfrm>
              <a:off x="1107530" y="5381727"/>
              <a:ext cx="7796892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50000"/>
                    </a:schemeClr>
                  </a:solidFill>
                </a:rPr>
                <a:t>Mayavi inbuilt:</a:t>
              </a:r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F15F4E82-C1FD-BE14-0019-753633AE97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84" t="52660"/>
          <a:stretch/>
        </p:blipFill>
        <p:spPr>
          <a:xfrm>
            <a:off x="5861171" y="4274495"/>
            <a:ext cx="4823061" cy="57223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1B23079-3E2F-7E2E-67AD-0F27F5FA89B7}"/>
              </a:ext>
            </a:extLst>
          </p:cNvPr>
          <p:cNvSpPr txBox="1"/>
          <p:nvPr/>
        </p:nvSpPr>
        <p:spPr>
          <a:xfrm>
            <a:off x="644677" y="962484"/>
            <a:ext cx="60987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chemeClr val="accent1">
                    <a:lumMod val="50000"/>
                  </a:schemeClr>
                </a:solidFill>
              </a:rPr>
              <a:t>Use the interactive pipeline</a:t>
            </a:r>
          </a:p>
        </p:txBody>
      </p:sp>
    </p:spTree>
    <p:extLst>
      <p:ext uri="{BB962C8B-B14F-4D97-AF65-F5344CB8AC3E}">
        <p14:creationId xmlns:p14="http://schemas.microsoft.com/office/powerpoint/2010/main" val="14562847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CF1E28D-5A20-841A-D45D-8F9696624C33}"/>
              </a:ext>
            </a:extLst>
          </p:cNvPr>
          <p:cNvSpPr txBox="1">
            <a:spLocks/>
          </p:cNvSpPr>
          <p:nvPr/>
        </p:nvSpPr>
        <p:spPr>
          <a:xfrm>
            <a:off x="175006" y="2286976"/>
            <a:ext cx="5209309" cy="9004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>
                <a:solidFill>
                  <a:srgbClr val="002060"/>
                </a:solidFill>
              </a:rPr>
              <a:t>Python packages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4BC3A58-B518-389D-A6C6-A60E01107D85}"/>
              </a:ext>
            </a:extLst>
          </p:cNvPr>
          <p:cNvSpPr txBox="1">
            <a:spLocks/>
          </p:cNvSpPr>
          <p:nvPr/>
        </p:nvSpPr>
        <p:spPr>
          <a:xfrm>
            <a:off x="6769770" y="2286976"/>
            <a:ext cx="5209309" cy="9004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>
                <a:solidFill>
                  <a:srgbClr val="002060"/>
                </a:solidFill>
              </a:rPr>
              <a:t>Examples from </a:t>
            </a:r>
            <a:r>
              <a:rPr lang="en-US" sz="4000" b="1" dirty="0" err="1">
                <a:solidFill>
                  <a:srgbClr val="002060"/>
                </a:solidFill>
              </a:rPr>
              <a:t>github</a:t>
            </a:r>
            <a:endParaRPr lang="en-US" sz="4000" b="1" dirty="0">
              <a:solidFill>
                <a:srgbClr val="002060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79E346-1035-C332-1AA7-BE22D45B81B6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9004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rgbClr val="002060"/>
                </a:solidFill>
              </a:rPr>
              <a:t>Getting started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9F2C4A-D96B-D2A0-7B01-EDAA4C855796}"/>
              </a:ext>
            </a:extLst>
          </p:cNvPr>
          <p:cNvSpPr txBox="1"/>
          <p:nvPr/>
        </p:nvSpPr>
        <p:spPr>
          <a:xfrm>
            <a:off x="1314542" y="3244334"/>
            <a:ext cx="29302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pip install </a:t>
            </a:r>
            <a:r>
              <a:rPr lang="en-GB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mayavi</a:t>
            </a:r>
            <a:endParaRPr lang="en-GB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7631D2-6A48-EAAC-C95A-DCEF8FB66AD9}"/>
              </a:ext>
            </a:extLst>
          </p:cNvPr>
          <p:cNvSpPr txBox="1"/>
          <p:nvPr/>
        </p:nvSpPr>
        <p:spPr>
          <a:xfrm>
            <a:off x="6982690" y="3224395"/>
            <a:ext cx="520930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git clone https://</a:t>
            </a:r>
            <a:r>
              <a:rPr lang="en-GB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github.com</a:t>
            </a:r>
            <a:r>
              <a:rPr lang="en-GB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en-GB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LCHead</a:t>
            </a:r>
            <a:r>
              <a:rPr lang="en-GB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en-GB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mayavi.git</a:t>
            </a:r>
            <a:endParaRPr lang="en-GB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endParaRPr lang="en-GB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800" dirty="0">
                <a:hlinkClick r:id="rId2"/>
              </a:rPr>
              <a:t>https://github.com/LCHead/mayavi</a:t>
            </a:r>
            <a:endParaRPr lang="en-US" sz="1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F526015-68A0-E165-AE06-0F9D25D19C95}"/>
              </a:ext>
            </a:extLst>
          </p:cNvPr>
          <p:cNvSpPr txBox="1"/>
          <p:nvPr/>
        </p:nvSpPr>
        <p:spPr>
          <a:xfrm>
            <a:off x="337766" y="4056071"/>
            <a:ext cx="60985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https://docs.enthought.com/mayavi/mayavi/installation.html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20535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99BA4D9-4DD4-24AE-9D8F-83D31328E535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9004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rgbClr val="002060"/>
                </a:solidFill>
              </a:rPr>
              <a:t>Examples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6C2E74-0664-FE9E-962E-AAA647B096F1}"/>
              </a:ext>
            </a:extLst>
          </p:cNvPr>
          <p:cNvSpPr txBox="1"/>
          <p:nvPr/>
        </p:nvSpPr>
        <p:spPr>
          <a:xfrm>
            <a:off x="3264183" y="1997839"/>
            <a:ext cx="5663634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600" dirty="0">
                <a:solidFill>
                  <a:schemeClr val="accent1">
                    <a:lumMod val="50000"/>
                  </a:schemeClr>
                </a:solidFill>
              </a:rPr>
              <a:t>Polymer in a box</a:t>
            </a:r>
          </a:p>
          <a:p>
            <a:pPr marL="514350" indent="-514350">
              <a:buFont typeface="+mj-lt"/>
              <a:buAutoNum type="arabicPeriod"/>
            </a:pPr>
            <a:endParaRPr lang="en-US" sz="3600" dirty="0">
              <a:solidFill>
                <a:schemeClr val="accent1">
                  <a:lumMod val="50000"/>
                </a:schemeClr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3600" dirty="0">
                <a:solidFill>
                  <a:schemeClr val="accent1">
                    <a:lumMod val="50000"/>
                  </a:schemeClr>
                </a:solidFill>
              </a:rPr>
              <a:t>Nematic defect</a:t>
            </a:r>
          </a:p>
          <a:p>
            <a:pPr marL="514350" indent="-514350">
              <a:buFont typeface="+mj-lt"/>
              <a:buAutoNum type="arabicPeriod"/>
            </a:pPr>
            <a:endParaRPr lang="en-US" sz="3600" dirty="0">
              <a:solidFill>
                <a:schemeClr val="accent1">
                  <a:lumMod val="50000"/>
                </a:schemeClr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3600" dirty="0">
                <a:solidFill>
                  <a:schemeClr val="accent1">
                    <a:lumMod val="50000"/>
                  </a:schemeClr>
                </a:solidFill>
              </a:rPr>
              <a:t>Active nematic channels</a:t>
            </a:r>
          </a:p>
        </p:txBody>
      </p:sp>
    </p:spTree>
    <p:extLst>
      <p:ext uri="{BB962C8B-B14F-4D97-AF65-F5344CB8AC3E}">
        <p14:creationId xmlns:p14="http://schemas.microsoft.com/office/powerpoint/2010/main" val="19736721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9804</TotalTime>
  <Words>604</Words>
  <Application>Microsoft Macintosh PowerPoint</Application>
  <PresentationFormat>Widescreen</PresentationFormat>
  <Paragraphs>119</Paragraphs>
  <Slides>16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Calibri</vt:lpstr>
      <vt:lpstr>Calibri Light</vt:lpstr>
      <vt:lpstr>Cambria Math</vt:lpstr>
      <vt:lpstr>Menlo</vt:lpstr>
      <vt:lpstr>Office Theme</vt:lpstr>
      <vt:lpstr>Introduction to Mayavi: 3D scientific visualisation</vt:lpstr>
      <vt:lpstr>PowerPoint Presentation</vt:lpstr>
      <vt:lpstr>PowerPoint Presentation</vt:lpstr>
      <vt:lpstr>PowerPoint Presentation</vt:lpstr>
      <vt:lpstr>PowerPoint Presentation</vt:lpstr>
      <vt:lpstr>Interacting with the pipeline</vt:lpstr>
      <vt:lpstr>Learning about Mayavi objects + filters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Active Majorana</dc:title>
  <dc:creator>Louise Head</dc:creator>
  <cp:lastModifiedBy>Louise Head</cp:lastModifiedBy>
  <cp:revision>187</cp:revision>
  <dcterms:created xsi:type="dcterms:W3CDTF">2023-09-16T16:48:07Z</dcterms:created>
  <dcterms:modified xsi:type="dcterms:W3CDTF">2024-03-31T12:23:46Z</dcterms:modified>
</cp:coreProperties>
</file>